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3" r:id="rId1"/>
  </p:sldMasterIdLst>
  <p:notesMasterIdLst>
    <p:notesMasterId r:id="rId14"/>
  </p:notesMasterIdLst>
  <p:sldIdLst>
    <p:sldId id="256" r:id="rId2"/>
    <p:sldId id="266" r:id="rId3"/>
    <p:sldId id="258" r:id="rId4"/>
    <p:sldId id="269" r:id="rId5"/>
    <p:sldId id="270" r:id="rId6"/>
    <p:sldId id="272" r:id="rId7"/>
    <p:sldId id="273" r:id="rId8"/>
    <p:sldId id="263" r:id="rId9"/>
    <p:sldId id="262" r:id="rId10"/>
    <p:sldId id="265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CA591-42D6-488A-AEF9-867AE87F55A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F0EDE-0154-4D84-B61E-018880B37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CA19-BF13-4CC4-9FF6-0D167CA70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72060-EBF5-4392-8491-19B121516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3AC94-4AF4-4309-9364-F84ABB68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6549-C105-47B0-93B6-0D44A2743DE1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120F-4E70-442B-ABC2-AA323BB94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6297-A349-4313-859D-5A9E3E6C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4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A21A-4ECA-4671-A75F-897BCCCF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0BE91-E498-4001-8F34-4D89033CC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90A70-F6C0-415C-B4C1-228BE102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836-3833-45EC-B592-0C86DE718F9F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4B726-81FA-423F-AD95-551331FA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2C462-B306-4682-B6FB-B0D74D55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63EEB4-02FF-43CF-8FBA-1308E3CF6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6D0D9-9BBB-439C-981E-A6343BA0C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57420-9D83-49DA-B189-C3F8C89CB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4358-53A3-44D4-984B-255B66D5F610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BABC-8B12-4A34-8DAF-93301635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035BF-DDB5-4131-BA8F-F3979DE4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9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B4D4E-E83B-405B-94D2-447EE183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19BC0-5C79-4827-93C4-0DFE27CBA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073D5-FB06-4EA2-B0BA-FAE3D3391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FAE41-6EC4-4785-94B9-77E5CFEC7D10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A9D3D-C4F9-46B8-9141-C547E71C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98157-CFFD-45CF-9DE0-E3D539F6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5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C6EE-5B0A-4574-82C9-F929A4E43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471B1-EAC1-487D-A06E-249F90525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CF349-B152-44B4-B877-E86A306C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3A-22C7-45C6-ACCB-A9BFF2C30E58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BE213-3E13-470D-AB99-A62788BBA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FC4C-7ADD-44F5-9490-F86923E8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7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842A1-DD0D-44BD-A6EB-93F01988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895F6-BF1B-441D-AFD3-383529F6D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1F67F-40B4-4EBA-9F0C-57EA2128D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40526-D8D0-42BA-968D-52CC0253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074-1049-4C68-A964-9BF9CA55FA69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A1967-D520-4915-BC68-8AF51166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9E7DB-2B1F-4373-9AB1-36824EAD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0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1BCF-7668-4BB1-9E76-2406C666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FB1D3-6029-48AC-90E8-B83DBCD1F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92408-6185-482A-9A2A-F4C556392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3D4EB-6C9A-456C-817B-0CE71F747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3067C-41AD-40EE-BB54-5F61761FA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2A3D5-7C4C-404C-988C-EB32A64A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7485-FE39-4D75-BDE1-E14FF2BAECA9}" type="datetime1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38C46-64D6-4CFE-BE16-09DF795D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03B0A-D5A2-40A8-8E6C-FAC86E315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5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4047-D87B-4B82-9A0C-B7B55D06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EDC289-2704-424B-A085-CC09238F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18B0-DF5C-4E69-AAA1-C05D36D1E985}" type="datetime1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90B12-FAEF-4F04-826E-C20739692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9EAED-8EF3-4003-A857-24D46B12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7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8A8099-DBAF-489D-B367-DFFBB1EA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3E6E-0C25-41AF-A973-4106716DC280}" type="datetime1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A8314-F56C-46B9-992C-8871766B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25F77-61ED-4EE6-9081-D12CEF73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6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13E14-5A5F-4FE7-A8B1-BD76E642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B4644-A35A-4B92-A8B7-635E3B13E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8BEEC-AD3E-43DE-848C-911FF5909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E38D2-F9CC-465F-A1C3-FC1EA2A6B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BD77-D944-4227-A2A5-E1AC2B64A22B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C4AA0-446B-4357-A693-5CD5B4AD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A104A-6D53-4BE2-BCE6-9926A936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5C26D-4A75-4FD3-A89E-519C0874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4560BE-1D6D-4BDB-A05E-76187E9CB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32467-F7EA-40A9-86B5-0AAC9D267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F36C3-64CF-47F8-9C0C-36CE50614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529-36A6-469B-9CFC-E7F489ABA0DE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6ED91-1827-41DA-9484-E8F72E89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06620-176D-42C2-B27C-C3CF4905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7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D8AEF-C97F-4255-A542-237DBF51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8F555-D744-49E9-9903-9C1A2A5C4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10B7C-51C5-40D6-B262-ADD02D913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C39E-CE7E-4762-B057-ECC12F851717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E4627-9253-4CEF-B9D2-DDCD8969C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A566-6835-4148-BA00-E8841963B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18658-719B-4CF2-A69E-07DCBDB9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884" y="4772484"/>
            <a:ext cx="6716578" cy="99206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2022 INALA Awards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5DAA5-5119-40DA-A1C0-8912684D1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1883" y="5819669"/>
            <a:ext cx="9405991" cy="460047"/>
          </a:xfrm>
        </p:spPr>
        <p:txBody>
          <a:bodyPr>
            <a:normAutofit/>
          </a:bodyPr>
          <a:lstStyle/>
          <a:p>
            <a:pPr algn="l"/>
            <a:r>
              <a:rPr lang="en-US" sz="1600" dirty="0"/>
              <a:t>Sponsored by In Touch Pharmaceuticals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63CB7-11E4-7A39-2787-01CBB27EC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4" r="1508" b="3"/>
          <a:stretch/>
        </p:blipFill>
        <p:spPr>
          <a:xfrm>
            <a:off x="20" y="10"/>
            <a:ext cx="6095980" cy="4110077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9" name="Picture 8" descr="A picture containing person, scene, stage, crowd&#10;&#10;Description automatically generated">
            <a:extLst>
              <a:ext uri="{FF2B5EF4-FFF2-40B4-BE49-F238E27FC236}">
                <a16:creationId xmlns:a16="http://schemas.microsoft.com/office/drawing/2014/main" id="{DF67525D-D88E-481C-9AF3-F475C195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12360"/>
          <a:stretch/>
        </p:blipFill>
        <p:spPr>
          <a:xfrm>
            <a:off x="6096000" y="15322"/>
            <a:ext cx="6096000" cy="4702045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  <p:pic>
        <p:nvPicPr>
          <p:cNvPr id="6" name="Picture 5" descr="Logo, company name">
            <a:extLst>
              <a:ext uri="{FF2B5EF4-FFF2-40B4-BE49-F238E27FC236}">
                <a16:creationId xmlns:a16="http://schemas.microsoft.com/office/drawing/2014/main" id="{166EFCA6-B345-6654-F8FF-CFF740734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64" y="4715174"/>
            <a:ext cx="5126736" cy="21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23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glasses, wearing&#10;&#10;Description automatically generated">
            <a:extLst>
              <a:ext uri="{FF2B5EF4-FFF2-40B4-BE49-F238E27FC236}">
                <a16:creationId xmlns:a16="http://schemas.microsoft.com/office/drawing/2014/main" id="{AC77AC51-4F08-B11E-AFA8-8C1C4A0FF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r="1" b="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Nurse Leader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327" y="4156276"/>
            <a:ext cx="6274592" cy="20616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Alisha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Adkison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residents here adore Alisha, not only for her kind personality, but she ensures that they are receiving the care they deserve.”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“She greets everyone with a smile.”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310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bg1">
                    <a:lumMod val="85000"/>
                  </a:schemeClr>
                </a:solidFill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algn="l">
              <a:spcAft>
                <a:spcPts val="600"/>
              </a:spcAft>
              <a:defRPr/>
            </a:pPr>
            <a:endParaRPr lang="en-US" kern="1200">
              <a:solidFill>
                <a:schemeClr val="bg1">
                  <a:lumMod val="8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426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Assisted Living Community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of the Year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532436"/>
            <a:ext cx="12192000" cy="1325564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/>
              <a:t>    </a:t>
            </a:r>
          </a:p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62400" cy="52705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The Leland Legacy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building, outdoor, road, light&#10;&#10;Description automatically generated">
            <a:extLst>
              <a:ext uri="{FF2B5EF4-FFF2-40B4-BE49-F238E27FC236}">
                <a16:creationId xmlns:a16="http://schemas.microsoft.com/office/drawing/2014/main" id="{E65B6AE2-FD1C-B86E-0B17-0BF051595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1358858"/>
            <a:ext cx="6105525" cy="407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5D22C-CD47-D42B-DF12-83CB3F2AEFFB}"/>
              </a:ext>
            </a:extLst>
          </p:cNvPr>
          <p:cNvSpPr txBox="1"/>
          <p:nvPr/>
        </p:nvSpPr>
        <p:spPr>
          <a:xfrm>
            <a:off x="447674" y="2645547"/>
            <a:ext cx="4600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know I am one of many here, but I was made to feel like the only one.”  (Former Resident at the Leland Legacy)</a:t>
            </a:r>
          </a:p>
        </p:txBody>
      </p:sp>
    </p:spTree>
    <p:extLst>
      <p:ext uri="{BB962C8B-B14F-4D97-AF65-F5344CB8AC3E}">
        <p14:creationId xmlns:p14="http://schemas.microsoft.com/office/powerpoint/2010/main" val="3942371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058" y="857998"/>
            <a:ext cx="9331543" cy="1212102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Baguet Script" panose="00000500000000000000" pitchFamily="2" charset="0"/>
              </a:rPr>
              <a:t>The End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aguet Script" panose="020B0604020202020204" pitchFamily="2" charset="0"/>
              </a:rPr>
              <a:t>Thank you for attending INALA Fall Conference and INALA Awards 2022.</a:t>
            </a:r>
          </a:p>
          <a:p>
            <a:endParaRPr lang="en-US" sz="4000" dirty="0">
              <a:latin typeface="Baguet Script" panose="020B0604020202020204" pitchFamily="2" charset="0"/>
            </a:endParaRPr>
          </a:p>
          <a:p>
            <a:r>
              <a:rPr lang="en-US" sz="4000" dirty="0">
                <a:latin typeface="Baguet Script" panose="020B0604020202020204" pitchFamily="2" charset="0"/>
              </a:rPr>
              <a:t>Congratulations to all Award Winners!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/>
              <a:t>    </a:t>
            </a:r>
          </a:p>
          <a:p>
            <a:pPr algn="l">
              <a:spcAft>
                <a:spcPts val="600"/>
              </a:spcAft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931260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18658-719B-4CF2-A69E-07DCBDB9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884" y="4772484"/>
            <a:ext cx="6716578" cy="99206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2022 INALA Awards </a:t>
            </a:r>
          </a:p>
        </p:txBody>
      </p:sp>
      <p:pic>
        <p:nvPicPr>
          <p:cNvPr id="9" name="Picture 8" descr="A picture containing person, scene, stage, crowd&#10;&#10;Description automatically generated">
            <a:extLst>
              <a:ext uri="{FF2B5EF4-FFF2-40B4-BE49-F238E27FC236}">
                <a16:creationId xmlns:a16="http://schemas.microsoft.com/office/drawing/2014/main" id="{DF67525D-D88E-481C-9AF3-F475C195F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12360"/>
          <a:stretch/>
        </p:blipFill>
        <p:spPr>
          <a:xfrm>
            <a:off x="6096000" y="15322"/>
            <a:ext cx="6096000" cy="4702045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  <p:pic>
        <p:nvPicPr>
          <p:cNvPr id="6" name="Picture 5" descr="Logo, company name">
            <a:extLst>
              <a:ext uri="{FF2B5EF4-FFF2-40B4-BE49-F238E27FC236}">
                <a16:creationId xmlns:a16="http://schemas.microsoft.com/office/drawing/2014/main" id="{166EFCA6-B345-6654-F8FF-CFF740734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64" y="4715174"/>
            <a:ext cx="5126736" cy="2127504"/>
          </a:xfrm>
          <a:prstGeom prst="rect">
            <a:avLst/>
          </a:prstGeom>
        </p:spPr>
      </p:pic>
      <p:sp>
        <p:nvSpPr>
          <p:cNvPr id="5" name="Ribbon: Tilted Up 4">
            <a:extLst>
              <a:ext uri="{FF2B5EF4-FFF2-40B4-BE49-F238E27FC236}">
                <a16:creationId xmlns:a16="http://schemas.microsoft.com/office/drawing/2014/main" id="{AFF67F59-F472-07D8-D0CD-0EB10ACAD173}"/>
              </a:ext>
            </a:extLst>
          </p:cNvPr>
          <p:cNvSpPr/>
          <p:nvPr/>
        </p:nvSpPr>
        <p:spPr>
          <a:xfrm>
            <a:off x="446011" y="587808"/>
            <a:ext cx="5459766" cy="3869429"/>
          </a:xfrm>
          <a:prstGeom prst="ribbon2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Sponsored by:</a:t>
            </a:r>
          </a:p>
          <a:p>
            <a:pPr algn="ctr"/>
            <a:endParaRPr lang="en-US" sz="28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Touch</a:t>
            </a:r>
          </a:p>
          <a:p>
            <a:pPr algn="ctr"/>
            <a:r>
              <a:rPr lang="en-US" sz="24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Pharmaceuticals</a:t>
            </a:r>
          </a:p>
        </p:txBody>
      </p:sp>
    </p:spTree>
    <p:extLst>
      <p:ext uri="{BB962C8B-B14F-4D97-AF65-F5344CB8AC3E}">
        <p14:creationId xmlns:p14="http://schemas.microsoft.com/office/powerpoint/2010/main" val="424520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5968EA-21C4-2D40-516C-6B8F1427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3"/>
            <a:ext cx="5998840" cy="88609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Legislator Of The Year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DF17AE-3AFE-DB19-F903-C9F6A6BCC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955" y="1885950"/>
            <a:ext cx="5998840" cy="424815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Dr. Brad Barrett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“We are all fortunate to have Dr. Brad Barrett advocating for our industry at the state capitol building.”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“We have a genuine advocate for our industry in Dr. Barrett.”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F96D49A-FD70-4C15-0577-38562B6F1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" r="-2" b="501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4954" y="6356350"/>
            <a:ext cx="4636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algn="l">
              <a:spcAft>
                <a:spcPts val="600"/>
              </a:spcAft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79C0369-A022-4605-B2F4-7773B74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FFFD28B7-CC22-4615-B487-71F01104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12E4DE6-A2E5-4786-B1B9-795E13D1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176DEB1C-09CA-478A-AEEF-963E89897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28861D55-9A89-4552-8E10-2201E199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8" y="644382"/>
            <a:ext cx="10734055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13" y="-317590"/>
            <a:ext cx="4194241" cy="3180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Outstanding Activity Director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919" y="2923439"/>
            <a:ext cx="4203811" cy="207134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Leslie Sibert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“Leslie started her journey with health care in 1994 as a C.N.A. and has given her servant heart to her residents and their families ever since.”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“Leslie sure does make </a:t>
            </a:r>
            <a:r>
              <a:rPr lang="en-US" sz="20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BrightStar</a:t>
            </a:r>
            <a:r>
              <a:rPr lang="en-US" sz="2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Senior Living feel like home for our residents.”</a:t>
            </a:r>
          </a:p>
        </p:txBody>
      </p:sp>
      <p:pic>
        <p:nvPicPr>
          <p:cNvPr id="4" name="Picture 3" descr="A picture containing person, clothing, work-clothing&#10;&#10;Description automatically generated">
            <a:extLst>
              <a:ext uri="{FF2B5EF4-FFF2-40B4-BE49-F238E27FC236}">
                <a16:creationId xmlns:a16="http://schemas.microsoft.com/office/drawing/2014/main" id="{BD74B173-125C-5356-C114-D12697909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92" y="1118008"/>
            <a:ext cx="3730765" cy="4313024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</a:p>
          <a:p>
            <a:pPr algn="l">
              <a:spcAft>
                <a:spcPts val="600"/>
              </a:spcAft>
            </a:pPr>
            <a:endParaRPr lang="en-US" sz="10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60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75F6B33-D4B3-AA03-1715-D801F5683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7"/>
          <a:stretch/>
        </p:blipFill>
        <p:spPr>
          <a:xfrm>
            <a:off x="21" y="85735"/>
            <a:ext cx="463722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603" y="-807718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 Under 40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328" y="3175201"/>
            <a:ext cx="6274592" cy="206164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Jessie Hawkins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“Her dedication to us is amazing”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“Every employee, including managers has asked for her assistance in one way or another.”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310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bg1">
                    <a:lumMod val="85000"/>
                  </a:schemeClr>
                </a:solidFill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algn="l">
              <a:spcAft>
                <a:spcPts val="600"/>
              </a:spcAft>
              <a:defRPr/>
            </a:pPr>
            <a:endParaRPr lang="en-US" kern="1200">
              <a:solidFill>
                <a:schemeClr val="bg1">
                  <a:lumMod val="8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4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123826"/>
            <a:ext cx="3377183" cy="219074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Caregiver of the Year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1410" y="3520301"/>
            <a:ext cx="3874390" cy="307099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Ron </a:t>
            </a:r>
            <a:r>
              <a:rPr lang="en-US" sz="3200" dirty="0" err="1">
                <a:solidFill>
                  <a:schemeClr val="bg1"/>
                </a:solidFill>
              </a:rPr>
              <a:t>Cupp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“Ron is always finding ways to make the residents forget they live in an assisted living community.”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“100 residents and 75 employees and he could tell you every single person’s name along the way. A true caregiver through and through.”</a:t>
            </a:r>
          </a:p>
        </p:txBody>
      </p:sp>
      <p:pic>
        <p:nvPicPr>
          <p:cNvPr id="4" name="Picture 3" descr="A bald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F01E7CF0-32A4-EDA8-4A7E-F6806E2AA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7184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938" y="6356350"/>
            <a:ext cx="619521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algn="l">
              <a:spcAft>
                <a:spcPts val="600"/>
              </a:spcAft>
              <a:defRPr/>
            </a:pPr>
            <a:endParaRPr lang="en-US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Outstanding Community Director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Deejra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</a:p>
        </p:txBody>
      </p:sp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835F9E89-F78C-EDB5-AB84-6ECD4C6A0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    </a:t>
            </a:r>
          </a:p>
          <a:p>
            <a:pPr algn="l">
              <a:spcAft>
                <a:spcPts val="60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88D64-CB7E-F5EC-42AC-F793ECF228E9}"/>
              </a:ext>
            </a:extLst>
          </p:cNvPr>
          <p:cNvSpPr txBox="1"/>
          <p:nvPr/>
        </p:nvSpPr>
        <p:spPr>
          <a:xfrm>
            <a:off x="514350" y="4237863"/>
            <a:ext cx="4672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“I want to have a team that is so well connected and educated that when you see us walk into a room, you don’t know who the leader is.”</a:t>
            </a:r>
          </a:p>
          <a:p>
            <a:endParaRPr lang="en-US" sz="2000" dirty="0"/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“Her biggest passion is making sure everyone is living their best life and helping them along the way…”</a:t>
            </a:r>
          </a:p>
        </p:txBody>
      </p:sp>
    </p:spTree>
    <p:extLst>
      <p:ext uri="{BB962C8B-B14F-4D97-AF65-F5344CB8AC3E}">
        <p14:creationId xmlns:p14="http://schemas.microsoft.com/office/powerpoint/2010/main" val="227010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crown&#10;&#10;Description automatically generated with medium confidence">
            <a:extLst>
              <a:ext uri="{FF2B5EF4-FFF2-40B4-BE49-F238E27FC236}">
                <a16:creationId xmlns:a16="http://schemas.microsoft.com/office/drawing/2014/main" id="{E393AC2E-6F2F-2381-ED6C-8AA0F2838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4922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7" y="-649878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Food Service Director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327" y="3125454"/>
            <a:ext cx="6274592" cy="2061645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 Robert “Bobby” Atkinson</a:t>
            </a:r>
          </a:p>
          <a:p>
            <a:pPr marL="0" indent="0">
              <a:buNone/>
            </a:pPr>
            <a:r>
              <a:rPr lang="en-US" sz="1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7000" dirty="0">
                <a:solidFill>
                  <a:schemeClr val="bg1"/>
                </a:solidFill>
              </a:rPr>
              <a:t>“</a:t>
            </a:r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Primrose residents for 13 years have been the beneficiaries of Bobby’s demonstrated knowledge of not only food…but also of the dietary issues necessary for residents’ health.”</a:t>
            </a:r>
          </a:p>
          <a:p>
            <a:pPr marL="0" indent="0">
              <a:buNone/>
            </a:pP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 is always seeking to improve the experience for the residents.”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310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bg1">
                    <a:lumMod val="85000"/>
                  </a:schemeClr>
                </a:solidFill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algn="l">
              <a:spcAft>
                <a:spcPts val="600"/>
              </a:spcAft>
              <a:defRPr/>
            </a:pPr>
            <a:endParaRPr lang="en-US" kern="1200">
              <a:solidFill>
                <a:schemeClr val="bg1">
                  <a:lumMod val="8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84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2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8067-6112-4D3F-965B-79EE6091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Outstanding Marketing Director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F8B085-7244-4943-95FF-8DD0D56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Jennifer Knowles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“Jen will go above and beyond to make new prospects feel right at home and comfortable.”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“She is a beam of light and a joy to have in our community!”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3C97CD-E371-4E3F-8329-9006F1E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    </a:t>
            </a:r>
          </a:p>
          <a:p>
            <a:pPr algn="l">
              <a:spcAft>
                <a:spcPts val="600"/>
              </a:spcAft>
            </a:pPr>
            <a:endParaRPr lang="en-US"/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3BF1DD3-46BB-225C-C472-064765918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470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811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456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Baguet Script</vt:lpstr>
      <vt:lpstr>Calibri</vt:lpstr>
      <vt:lpstr>Calibri Light</vt:lpstr>
      <vt:lpstr>Office Theme</vt:lpstr>
      <vt:lpstr>2022 INALA Awards </vt:lpstr>
      <vt:lpstr>2022 INALA Awards </vt:lpstr>
      <vt:lpstr>Legislator Of The Year</vt:lpstr>
      <vt:lpstr>Outstanding Activity Director</vt:lpstr>
      <vt:lpstr>Leader Under 40</vt:lpstr>
      <vt:lpstr>Caregiver of the Year</vt:lpstr>
      <vt:lpstr>Outstanding Community Director</vt:lpstr>
      <vt:lpstr>Outstanding Food Service Director</vt:lpstr>
      <vt:lpstr>Outstanding Marketing Director</vt:lpstr>
      <vt:lpstr>Outstanding Nurse Leader</vt:lpstr>
      <vt:lpstr>The Assisted Living Community        of the Year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Hetland</dc:creator>
  <cp:lastModifiedBy>Dan Kenyon</cp:lastModifiedBy>
  <cp:revision>8</cp:revision>
  <dcterms:created xsi:type="dcterms:W3CDTF">2022-08-05T13:54:34Z</dcterms:created>
  <dcterms:modified xsi:type="dcterms:W3CDTF">2022-10-12T14:54:28Z</dcterms:modified>
</cp:coreProperties>
</file>